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6" r:id="rId1"/>
  </p:sldMasterIdLst>
  <p:notesMasterIdLst>
    <p:notesMasterId r:id="rId37"/>
  </p:notesMasterIdLst>
  <p:sldIdLst>
    <p:sldId id="620" r:id="rId2"/>
    <p:sldId id="580" r:id="rId3"/>
    <p:sldId id="581" r:id="rId4"/>
    <p:sldId id="582" r:id="rId5"/>
    <p:sldId id="583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95" r:id="rId17"/>
    <p:sldId id="621" r:id="rId18"/>
    <p:sldId id="596" r:id="rId19"/>
    <p:sldId id="598" r:id="rId20"/>
    <p:sldId id="599" r:id="rId21"/>
    <p:sldId id="600" r:id="rId22"/>
    <p:sldId id="601" r:id="rId23"/>
    <p:sldId id="602" r:id="rId24"/>
    <p:sldId id="603" r:id="rId25"/>
    <p:sldId id="604" r:id="rId26"/>
    <p:sldId id="606" r:id="rId27"/>
    <p:sldId id="607" r:id="rId28"/>
    <p:sldId id="608" r:id="rId29"/>
    <p:sldId id="609" r:id="rId30"/>
    <p:sldId id="611" r:id="rId31"/>
    <p:sldId id="613" r:id="rId32"/>
    <p:sldId id="615" r:id="rId33"/>
    <p:sldId id="616" r:id="rId34"/>
    <p:sldId id="618" r:id="rId35"/>
    <p:sldId id="61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552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8E7D-FEB2-4C3C-A786-BDC40DA4DF12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819C1-B9AD-4584-81F5-A14295AA4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95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57FF7E9-DE04-4EAC-BBA0-239B3671B0A6}" type="slidenum">
              <a:rPr lang="en-US" altLang="en-US" smtClean="0"/>
              <a:pPr/>
              <a:t>22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ретко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714CE4-DA1D-4BA2-BB29-515FDF0F56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13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F88CA6-DAC1-42DD-8C4E-FBA97E221D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771FEA4-63AB-496F-BD1C-3DD04A2AE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B127D-C212-4F84-8D10-1141C484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3AE9A2-6FB4-4BEB-A5F9-BCBAA04C1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072339-1DB9-41EB-B832-794E01601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659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729456-0CF7-4BE9-B130-94915D432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7E06FD2-2682-45C1-B3D4-099F93576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CAF8EE-DD34-4590-A25F-25EA0FCCC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93D709-4184-41D2-A069-547028A3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8FFA82-6E9C-4067-A10B-266F83F07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67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F98C202-4514-40D0-9E1F-177082B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BFC03A4-B774-4069-969B-ECF7F974F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DE6CF9-2A00-4E82-877D-D7E3FD08D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0B3953C-4F99-4E50-B59B-085AA465E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E23AF2-E3E7-4A2A-8C69-FF8EB2AA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761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B66B5C-1148-483F-B940-F6AF50296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E3D247-E091-477B-9DFC-ADB3947158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8EAD59-F784-4958-95EA-ACBB56B7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BF8178-9147-43FC-8475-255FA99EB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31CC70-BD02-4729-9709-90A3A358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035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79A9CA0-B912-4F94-9AFA-B148D6396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C0AB4A6-2548-41B6-A167-BA4A0A50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CE55F21-77D4-452E-8809-0821367C0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EEAE5A-C333-4E27-97B1-17518557F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687DEB-1120-44EE-9088-6066A96C4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7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CF7047-F8A2-49A5-BBBB-1BCC19EF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5CD8BE-53D4-4509-8524-D0D4733EE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5F1F8D6-0723-46C9-9581-93DBC77A6D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DF878B2-B43A-418E-B175-297CC2695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BBACB8-37C6-4F14-B6B8-F0EB22A2C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DBF357E-A6E6-4D33-9CE3-990F44472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13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2540BB-07A5-4072-B78E-4BAC94D9A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1223F7-7510-4C75-86CD-E8FEA0028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8483E43-505E-4BF7-B964-629C3C1B5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5627D5C-7F8F-42DC-BB38-669F0A4D2C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9FF59DC-5C4D-4A2C-8977-938EECC85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2BC8C09-07DC-4A1A-9302-C27945E28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BC1755C-0A08-416E-ABAA-BAA84FAA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1996AA4-814E-4D7D-976A-43CB5958D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83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21C8B5-3BA5-4543-9827-58D70A79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40374F9-4E05-4781-AF70-177BC8F7E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9CD831A-A3C4-4A44-BB97-26DA6205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F6301F7-9C2A-406B-AD5E-CEA0DB12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D601D7D-1D73-4DCE-B12E-FFC57D284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854BB2-F1F5-4E24-99AA-5513D8316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ADAC1A7-E215-4B47-9C8F-6525C3DAD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921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B10A7C-93E0-48FE-896D-C93643A2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36EE90-4FC3-42B9-AAFF-23F28E94C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D5327EA-7F0F-47BC-80A9-1D9A97CBF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B3DFAC6-A212-4FF3-9C20-8DED366C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FD2CF30-5A48-40FD-8FFD-389234ED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BBC91B-8DE0-4496-A303-D6B5AB394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38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4740FF-697E-49E2-9C92-A213D2ABF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A79FF6B-3DE1-4F1C-9071-31DF97756F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A4F17E7-FAE6-4275-B7BF-414A0BF36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EBD256E-859C-4600-842D-DD7281CCA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86C7CE-2019-498C-B5BE-3D10A845F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68EF2A6-07CB-43AB-81AD-1E32E6315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41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05762BF-9AF8-49F9-8550-C1A4A89DC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1AF8A92-2676-400C-BADD-BA581DC95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82A599-E35D-46B4-ABB3-093E7C81A0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F4F465-2503-4351-9C3F-43791075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C92A14-DF68-4D8B-9100-76C257BAF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40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1" y="1752600"/>
            <a:ext cx="12191999" cy="2590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buFontTx/>
              <a:buAutoNum type="arabicPeriod"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nerve</a:t>
            </a:r>
          </a:p>
          <a:p>
            <a:pPr marL="514350" indent="-514350">
              <a:buFontTx/>
              <a:buAutoNum type="arabicPeriod"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Inner ear 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disorders</a:t>
            </a:r>
          </a:p>
        </p:txBody>
      </p:sp>
    </p:spTree>
    <p:extLst>
      <p:ext uri="{BB962C8B-B14F-4D97-AF65-F5344CB8AC3E}">
        <p14:creationId xmlns:p14="http://schemas.microsoft.com/office/powerpoint/2010/main" val="255655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Topodiagnosis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of the lesion 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site:</a:t>
            </a:r>
            <a:endParaRPr 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Schirmer's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test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Stapedius reflex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Gustatometry</a:t>
            </a:r>
            <a:endParaRPr lang="en-US" sz="26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22768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3467" y="1219198"/>
            <a:ext cx="10515600" cy="4351338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Idiopathic, unilateral paralysis of unknown cause and without damage to other cranial nerves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The most common form of all peripheral paralysis 75%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It occurs in 20 per 100,000 inhabitants.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Etiology: unknown cold, viral (herpes simplex)</a:t>
            </a:r>
          </a:p>
        </p:txBody>
      </p:sp>
      <p:pic>
        <p:nvPicPr>
          <p:cNvPr id="4" name="Picture 8" descr="File00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201" y="4191001"/>
            <a:ext cx="1989068" cy="2327275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5" name="Picture 7" descr="File0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6938" y="4229381"/>
            <a:ext cx="2123480" cy="2485029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6" name="Picture 6" descr="File00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0420" y="4191000"/>
            <a:ext cx="1650590" cy="2514599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7" name="Picture 1029" descr="File00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1" y="3962400"/>
            <a:ext cx="2129436" cy="2420938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010401" y="6518276"/>
            <a:ext cx="1828800" cy="2616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Bilateral Bell's facial palsy 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334933" y="6443990"/>
            <a:ext cx="2416272" cy="2616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696412" y="6248401"/>
            <a:ext cx="2019856" cy="2698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1" y="6139190"/>
            <a:ext cx="2129436" cy="2616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Bell's facial palsy or palsy a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frigore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6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133" y="1219198"/>
            <a:ext cx="10989734" cy="5130802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Clinical presentation 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Draft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, wet hair, driving a car with the window open...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It most often begins with </a:t>
            </a: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retroauricular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pain, which is followed by unilateral facial paralysis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(can’t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close the eye,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can’t furrow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the forehead,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can’t smile).</a:t>
            </a:r>
            <a:endParaRPr 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Fast form 2-4 days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The slow form of the disease takes about two weeks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Hyperacusis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(due to </a:t>
            </a: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stapedial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muscle paralysis)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Eye problems (irritation and keratitis)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Bell's facial palsy or palsy a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frigore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72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2667" y="1303866"/>
            <a:ext cx="11023600" cy="5223933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Diagnosis </a:t>
            </a:r>
            <a:endParaRPr lang="en-US" sz="26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It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is set when all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other possible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causes have been ruled out</a:t>
            </a:r>
          </a:p>
          <a:p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Complications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Damage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to the cornea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The clinical course of recovery from the disease is seen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after 1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-2 months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Therapy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Antiviral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, vitamin, vasodilators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,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corticosteroids, physical therapy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Decompression of the facial nerve by the </a:t>
            </a: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transtemporal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route, in case there is no recovery two months after the onset of the disease.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Bell's facial palsy or palsy a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frigore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1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6534" y="1148292"/>
            <a:ext cx="10515600" cy="4351338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Recurrence of idiopathic peripheral paralysis occurs in about 5% of 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cases.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sr-Latn-RS" sz="2600" dirty="0">
                <a:latin typeface="Palatino Linotype" pitchFamily="18" charset="0"/>
                <a:cs typeface="Times New Roman" pitchFamily="18" charset="0"/>
              </a:rPr>
              <a:t>A </a:t>
            </a:r>
            <a:r>
              <a:rPr lang="sr-Latn-RS" sz="2600" dirty="0" err="1">
                <a:latin typeface="Palatino Linotype" pitchFamily="18" charset="0"/>
                <a:cs typeface="Times New Roman" pitchFamily="18" charset="0"/>
              </a:rPr>
              <a:t>symptom</a:t>
            </a:r>
            <a:r>
              <a:rPr lang="sr-Latn-RS" sz="26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sr-Latn-RS" sz="2600" dirty="0" err="1">
                <a:latin typeface="Palatino Linotype" pitchFamily="18" charset="0"/>
                <a:cs typeface="Times New Roman" pitchFamily="18" charset="0"/>
              </a:rPr>
              <a:t>of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latin typeface="Palatino Linotype" pitchFamily="18" charset="0"/>
                <a:cs typeface="Times New Roman" pitchFamily="18" charset="0"/>
              </a:rPr>
              <a:t>Melkersson</a:t>
            </a:r>
            <a:r>
              <a:rPr lang="en-US" sz="2600" b="1" dirty="0">
                <a:latin typeface="Palatino Linotype" pitchFamily="18" charset="0"/>
                <a:cs typeface="Times New Roman" pitchFamily="18" charset="0"/>
              </a:rPr>
              <a:t> Rosenthal </a:t>
            </a:r>
            <a:r>
              <a:rPr lang="en-US" sz="2600" b="1" dirty="0" err="1" smtClean="0">
                <a:latin typeface="Palatino Linotype" pitchFamily="18" charset="0"/>
                <a:cs typeface="Times New Roman" pitchFamily="18" charset="0"/>
              </a:rPr>
              <a:t>sy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Always repeat the diagnostic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procedure</a:t>
            </a:r>
            <a:r>
              <a:rPr lang="sr-Latn-RS" sz="2600" dirty="0">
                <a:latin typeface="Palatino Linotype" pitchFamily="18" charset="0"/>
                <a:cs typeface="Times New Roman" pitchFamily="18" charset="0"/>
              </a:rPr>
              <a:t>!</a:t>
            </a:r>
            <a:endParaRPr lang="en-US" sz="2600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4" name="Picture 5" descr="File00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0933" y="1989106"/>
            <a:ext cx="3699934" cy="4390100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srgbClr val="000099"/>
                </a:solidFill>
                <a:latin typeface="Palatino Linotype" pitchFamily="18" charset="0"/>
              </a:rPr>
              <a:t>Reccurent</a:t>
            </a:r>
            <a:r>
              <a:rPr lang="en-US" sz="3500" b="1" dirty="0" smtClean="0">
                <a:solidFill>
                  <a:srgbClr val="000099"/>
                </a:solidFill>
                <a:latin typeface="Palatino Linotype" pitchFamily="18" charset="0"/>
              </a:rPr>
              <a:t> facial paralysis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3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8067" y="1219198"/>
            <a:ext cx="10515600" cy="4351338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The diagnosis is less obvious than in case of unilateral 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paralysis.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After cranial trauma, </a:t>
            </a: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Gullian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 Barre's </a:t>
            </a:r>
            <a:r>
              <a:rPr lang="en-US" sz="2600" dirty="0" err="1">
                <a:latin typeface="Palatino Linotype" pitchFamily="18" charset="0"/>
                <a:cs typeface="Times New Roman" pitchFamily="18" charset="0"/>
              </a:rPr>
              <a:t>sy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, Mobius's </a:t>
            </a:r>
            <a:r>
              <a:rPr lang="en-US" sz="2600" dirty="0" err="1" smtClean="0">
                <a:latin typeface="Palatino Linotype" pitchFamily="18" charset="0"/>
                <a:cs typeface="Times New Roman" pitchFamily="18" charset="0"/>
              </a:rPr>
              <a:t>sy</a:t>
            </a:r>
            <a:r>
              <a:rPr lang="en-US" sz="2600" dirty="0" smtClean="0">
                <a:latin typeface="Palatino Linotype" pitchFamily="18" charset="0"/>
                <a:cs typeface="Times New Roman" pitchFamily="18" charset="0"/>
              </a:rPr>
              <a:t>.</a:t>
            </a:r>
            <a:endParaRPr lang="en-US" sz="2600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4" name="Picture 4" descr="File0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5468" y="3230068"/>
            <a:ext cx="3231225" cy="3352800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Bilateral peripheral paralysis of the facial nerve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31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810934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Inner ear disorders</a:t>
            </a:r>
          </a:p>
        </p:txBody>
      </p:sp>
    </p:spTree>
    <p:extLst>
      <p:ext uri="{BB962C8B-B14F-4D97-AF65-F5344CB8AC3E}">
        <p14:creationId xmlns:p14="http://schemas.microsoft.com/office/powerpoint/2010/main" val="273473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>
          <a:xfrm>
            <a:off x="635000" y="1219197"/>
            <a:ext cx="10998200" cy="5071535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sz="2600" dirty="0">
                <a:latin typeface="Palatino Linotype" pitchFamily="18" charset="0"/>
                <a:cs typeface="Times New Roman" pitchFamily="18" charset="0"/>
              </a:rPr>
              <a:t>Sudden onset of </a:t>
            </a:r>
            <a:r>
              <a:rPr lang="en-US" altLang="en-US" sz="2600" dirty="0" err="1">
                <a:latin typeface="Palatino Linotype" pitchFamily="18" charset="0"/>
                <a:cs typeface="Times New Roman" pitchFamily="18" charset="0"/>
              </a:rPr>
              <a:t>sensorineural</a:t>
            </a:r>
            <a:r>
              <a:rPr lang="en-US" altLang="en-US" sz="2600" dirty="0">
                <a:latin typeface="Palatino Linotype" pitchFamily="18" charset="0"/>
                <a:cs typeface="Times New Roman" pitchFamily="18" charset="0"/>
              </a:rPr>
              <a:t> hearing loss or deafness in people who were previously healthy or had no ear </a:t>
            </a:r>
            <a:r>
              <a:rPr lang="en-US" altLang="en-US" sz="2600" dirty="0" smtClean="0">
                <a:latin typeface="Palatino Linotype" pitchFamily="18" charset="0"/>
                <a:cs typeface="Times New Roman" pitchFamily="18" charset="0"/>
              </a:rPr>
              <a:t>problems.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sz="2600" dirty="0">
                <a:latin typeface="Palatino Linotype" pitchFamily="18" charset="0"/>
                <a:cs typeface="Times New Roman" pitchFamily="18" charset="0"/>
              </a:rPr>
              <a:t>Etiology: </a:t>
            </a:r>
            <a:r>
              <a:rPr lang="en-US" altLang="en-US" sz="2600" dirty="0" smtClean="0">
                <a:latin typeface="Palatino Linotype" pitchFamily="18" charset="0"/>
                <a:cs typeface="Times New Roman" pitchFamily="18" charset="0"/>
              </a:rPr>
              <a:t>unknown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sz="26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sz="2600" dirty="0">
                <a:latin typeface="Palatino Linotype" pitchFamily="18" charset="0"/>
                <a:cs typeface="Times New Roman" pitchFamily="18" charset="0"/>
              </a:rPr>
              <a:t>A viral infection is thought to be the cause, together with an altered immune response, leading to damage of the sensory epithelium of the sense of hearing.</a:t>
            </a:r>
            <a:endParaRPr lang="sr-Cyrl-RS" altLang="en-US" sz="26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Acute idiopathic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sensorineural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hearing loss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95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>
          <a:xfrm>
            <a:off x="596900" y="1219198"/>
            <a:ext cx="10998200" cy="5638802"/>
          </a:xfrm>
        </p:spPr>
        <p:txBody>
          <a:bodyPr>
            <a:normAutofit fontScale="92500" lnSpcReduction="10000"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Sudden buzzing or hissing, often accompanied by a feeling of stuffiness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The sense of balance is not affected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anamnesis 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and clinical examination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Audiometry: most often unilateral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sensorineural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hearing loss, where low and medium frequencies can be more damaged than high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NMR of the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pontocerebellar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angle, internal examination, neurological </a:t>
            </a: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examination.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solidFill>
                  <a:prstClr val="black"/>
                </a:solidFill>
                <a:latin typeface="Palatino Linotype" pitchFamily="18" charset="0"/>
                <a:cs typeface="Times New Roman" pitchFamily="18" charset="0"/>
              </a:rPr>
              <a:t>Therapy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It is important if it is started on time within seven days of the onset of the disease</a:t>
            </a: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  <a:endParaRPr lang="en-US" alt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Acute idiopathic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sensorineural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hearing loss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14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92667" y="1300691"/>
            <a:ext cx="10515600" cy="4351338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sr-Latn-RS" altLang="en-US" dirty="0">
                <a:latin typeface="Palatino Linotype" pitchFamily="18" charset="0"/>
                <a:cs typeface="Times New Roman" pitchFamily="18" charset="0"/>
              </a:rPr>
              <a:t>D</a:t>
            </a:r>
            <a:r>
              <a:rPr lang="en-US" altLang="en-US" dirty="0" err="1">
                <a:latin typeface="Palatino Linotype" pitchFamily="18" charset="0"/>
                <a:cs typeface="Times New Roman" pitchFamily="18" charset="0"/>
              </a:rPr>
              <a:t>eafness</a:t>
            </a:r>
            <a:r>
              <a:rPr lang="sr-Latn-RS" altLang="en-US" dirty="0">
                <a:latin typeface="Palatino Linotype" pitchFamily="18" charset="0"/>
                <a:cs typeface="Times New Roman" pitchFamily="18" charset="0"/>
              </a:rPr>
              <a:t> in the elderly</a:t>
            </a: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, especially in the seventh decade of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life.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Atrophy of sensory cells in the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cochlea.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Diagnosis: history, clinical examination,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audiometry.</a:t>
            </a: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Hearing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amplifiers.</a:t>
            </a: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17412" name="Picture 2" descr="Ð ÐµÐ·ÑÐ»ÑÐ°Ñ ÑÐ»Ð¸ÐºÐ° Ð·Ð° ÑÑÐ°ÑÐ°ÑÐºÐ° Ð½Ð°Ð³Ð»ÑÐ²Ð¾Ñ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066" y="3833275"/>
            <a:ext cx="3987801" cy="250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srgbClr val="000099"/>
                </a:solidFill>
                <a:latin typeface="Palatino Linotype" pitchFamily="18" charset="0"/>
              </a:rPr>
              <a:t>Presbyacusis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50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580092"/>
            <a:ext cx="10515600" cy="4351338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</a:t>
            </a:r>
            <a:r>
              <a:rPr lang="sr-Latn-RS" dirty="0" err="1">
                <a:latin typeface="Palatino Linotype" pitchFamily="18" charset="0"/>
                <a:cs typeface="Times New Roman" pitchFamily="18" charset="0"/>
              </a:rPr>
              <a:t>disease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does not lead to vital threats, but to facial expression disorders and the appearance of asymmetry 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Six segments: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Intracranial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Intrameatal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Labyrinthine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Tympanic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Mastoid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extracranial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segments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8691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4"/>
          <p:cNvSpPr>
            <a:spLocks noGrp="1"/>
          </p:cNvSpPr>
          <p:nvPr>
            <p:ph idx="1"/>
          </p:nvPr>
        </p:nvSpPr>
        <p:spPr>
          <a:xfrm>
            <a:off x="613833" y="1219198"/>
            <a:ext cx="11180234" cy="5537200"/>
          </a:xfrm>
        </p:spPr>
        <p:txBody>
          <a:bodyPr/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Meniere's </a:t>
            </a:r>
            <a:r>
              <a:rPr lang="en-US" altLang="en-US" b="1" dirty="0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disease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sz="2200" b="1" dirty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An inner ear disorder characterized by occasional bouts of vertigo, hearing loss, and tinnitus.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Devastating bouts of vertigo lasting 30 minutes to several hours can be devastating.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The etiology is unknown, it also affects hearing and balance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Disorder in the metabolism of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endolymph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and its accumulation and increase in the volume of the membranous labyrinth – Labyrinthine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Hydrops</a:t>
            </a:r>
            <a:endParaRPr lang="en-US" alt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18436" name="AutoShape 2" descr="Ð ÐµÐ·ÑÐ»ÑÐ°Ñ ÑÐ»Ð¸ÐºÐ° Ð·Ð° menijerova bolest uha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37" name="AutoShape 4" descr="Ð ÐµÐ·ÑÐ»ÑÐ°Ñ ÑÐ»Ð¸ÐºÐ° Ð·Ð° menijerova bolest uha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Labyrinthogenic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vertigo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91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584199" y="1605491"/>
            <a:ext cx="10989733" cy="4761441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In middle aged, unilaterally, later both ears may be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affected.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Hearing loss and dizziness can occur simultaneously, and can precede each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other.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Hearing loss is accompanied by variable rustling or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buzzing.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Attacks of vertigo appear suddenly, nausea and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vomiting.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Sometimes several years may pass before the attacks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occur.</a:t>
            </a: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2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Meniere's disease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1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133" y="1219197"/>
            <a:ext cx="11015134" cy="5376336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Diagnosis 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Anamnesis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clinical examination,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otoscopy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audiometry, NMR of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endocranium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(to exclude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tumors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 the pontocerebellar angle)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Therapy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There is currently no medical treatment, because the cause of the disease is unknown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Motion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sickness medication can be given during an attack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Destruction of the labyrinth by the application of Gentamycin in the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tympanic cavity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Gentamycin is more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vestibulotoxic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than ototoxic drug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2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Meniere's disease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2" descr="Ð ÐµÐ·ÑÐ»ÑÐ°Ñ ÑÐ»Ð¸ÐºÐ° Ð·Ð° akutna idiopatska nagluvo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1828800"/>
            <a:ext cx="9652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1922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Meniere's disease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26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584200" y="1219196"/>
            <a:ext cx="11472333" cy="5523441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Younger people, healthy people, both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sexes.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Sudden damage to the sense of balance, without diseases of other parts of the CNS. </a:t>
            </a: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Etiology is not entirely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clear.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The most likely viral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etiology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The etiology is similar to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acute</a:t>
            </a:r>
          </a:p>
          <a:p>
            <a:pPr marL="0" lvl="1" indent="0">
              <a:lnSpc>
                <a:spcPct val="110000"/>
              </a:lnSpc>
              <a:spcBef>
                <a:spcPts val="1000"/>
              </a:spcBef>
              <a:buNone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   </a:t>
            </a:r>
            <a:r>
              <a:rPr lang="en-US" altLang="en-US" dirty="0" err="1" smtClean="0">
                <a:latin typeface="Palatino Linotype" pitchFamily="18" charset="0"/>
                <a:cs typeface="Times New Roman" pitchFamily="18" charset="0"/>
              </a:rPr>
              <a:t>sensorineural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hearing loss, only the sense of balance is affected here.</a:t>
            </a:r>
          </a:p>
        </p:txBody>
      </p:sp>
      <p:pic>
        <p:nvPicPr>
          <p:cNvPr id="22532" name="Picture 2" descr="Ð ÐµÐ·ÑÐ»ÑÐ°Ñ ÑÐ»Ð¸ÐºÐ° Ð·Ð° neuronitis n. vestibular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78125"/>
            <a:ext cx="54864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Vestibular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neuronitis</a:t>
            </a: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 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02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>
          <a:xfrm>
            <a:off x="626534" y="1219196"/>
            <a:ext cx="10515600" cy="5511804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Strong dizziness, accompanied by nausea, sometimes </a:t>
            </a: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vomiting.</a:t>
            </a:r>
            <a:endParaRPr lang="en-US" alt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Pathological vestibular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nystagmus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with a direction towards the healthy side (slow phase towards the affected side</a:t>
            </a: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).</a:t>
            </a:r>
            <a:endParaRPr lang="en-US" alt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The tendency to fall towards the affected </a:t>
            </a: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side.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Diagnosis </a:t>
            </a:r>
            <a:endParaRPr lang="en-US" alt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Anamnesis, clinical examination, audiometry and vestibular tests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Audiometry: normal hearing.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Caloric reflex test: reduction or absence of sense of balance function on that side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neurologist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Vestibular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neuronitis</a:t>
            </a: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 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>
          <a:xfrm>
            <a:off x="622300" y="1600195"/>
            <a:ext cx="10947400" cy="5020737"/>
          </a:xfrm>
        </p:spPr>
        <p:txBody>
          <a:bodyPr/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Therapy 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Symptomatic (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antivertiginous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and antiemetic drug)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The natural course of the disease is favorable due to central compensation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As soon as there is an improvement, independent movement should be advised so that central compensation can maximally improve the function of the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vestibulo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-ocular and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vestibulospinal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reflexes.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Vestibular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neuronitis</a:t>
            </a: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 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5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>
          <a:xfrm>
            <a:off x="592667" y="1402290"/>
            <a:ext cx="11057466" cy="4871509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A disorder, NOT IMPAIRMENT, of the sense of balance characterized by short-term vertigo that occurs after changing the position of the </a:t>
            </a:r>
            <a:r>
              <a:rPr lang="en-US" altLang="en-US" dirty="0" smtClean="0">
                <a:latin typeface="Palatino Linotype" pitchFamily="18" charset="0"/>
                <a:cs typeface="Times New Roman" pitchFamily="18" charset="0"/>
              </a:rPr>
              <a:t>head.</a:t>
            </a: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Etiology: </a:t>
            </a:r>
            <a:endParaRPr lang="en-US" alt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 smtClean="0">
                <a:latin typeface="Palatino Linotype" pitchFamily="18" charset="0"/>
                <a:cs typeface="Times New Roman" pitchFamily="18" charset="0"/>
              </a:rPr>
              <a:t>The 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maculae of the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utriculus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fall into the semicircular canal, usually the posterior one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Due to the gravity of the earth, the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otoconia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tend to occupy the lowest position in the canal and false signals are sent about rotatory movement of the head. This causes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nystagmus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and vertigo.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Benign paroxysmal positional vertigo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1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567267" y="1419225"/>
            <a:ext cx="11032066" cy="5269442"/>
          </a:xfrm>
        </p:spPr>
        <p:txBody>
          <a:bodyPr/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Short-term dizziness (about 15 seconds)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When lying down in bed, moving in bed or throwing back the head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This is about changing the position of the head in relation to the direction of the earth's gravity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b="1" dirty="0">
                <a:solidFill>
                  <a:srgbClr val="FF0000"/>
                </a:solidFill>
                <a:latin typeface="Palatino Linotype" pitchFamily="18" charset="0"/>
                <a:cs typeface="Times New Roman" pitchFamily="18" charset="0"/>
              </a:rPr>
              <a:t>It is not a problem of the cervical spine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anamnesis, audiometry and caloric test are normal, because there is no damage to the sense of hearing and balance.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Benign paroxysmal positional vertigo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5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>
          <a:xfrm>
            <a:off x="584200" y="1219196"/>
            <a:ext cx="10515600" cy="4351338"/>
          </a:xfrm>
        </p:spPr>
        <p:txBody>
          <a:bodyPr/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altLang="en-US" dirty="0">
                <a:latin typeface="Palatino Linotype" pitchFamily="18" charset="0"/>
                <a:cs typeface="Times New Roman" pitchFamily="18" charset="0"/>
              </a:rPr>
              <a:t> Therapy </a:t>
            </a:r>
            <a:endParaRPr lang="en-US" altLang="en-US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It consists in returning fallen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otoconia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from the semicircular canal to the </a:t>
            </a: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utriculus</a:t>
            </a:r>
            <a:endParaRPr lang="en-US" alt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 err="1">
                <a:latin typeface="Palatino Linotype" pitchFamily="18" charset="0"/>
                <a:cs typeface="Times New Roman" pitchFamily="18" charset="0"/>
              </a:rPr>
              <a:t>Repositional</a:t>
            </a: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 maneuver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altLang="en-US" sz="2400" dirty="0">
                <a:latin typeface="Palatino Linotype" pitchFamily="18" charset="0"/>
                <a:cs typeface="Times New Roman" pitchFamily="18" charset="0"/>
              </a:rPr>
              <a:t>Drug therapy is not required</a:t>
            </a:r>
          </a:p>
        </p:txBody>
      </p:sp>
      <p:pic>
        <p:nvPicPr>
          <p:cNvPr id="28676" name="Picture 2" descr="Ð ÐµÐ·ÑÐ»ÑÐ°Ñ ÑÐ»Ð¸ÐºÐ° Ð·Ð° Ð±ÐµÐ½Ð¸Ð³Ð½Ð¸ Ð¿Ð°ÑÐ¾ÐºÑÐ¸Ð·Ð¼Ð°Ð»Ð½Ð¸ Ð²ÐµÑÑÐ¸Ð³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4157664"/>
            <a:ext cx="4495800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00" y="4343401"/>
            <a:ext cx="33782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Benign paroxysmal positional vertigo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4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Intracranial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The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facial nerve is the dominant motor nerve and originates from the nucleus in the pons.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frontal branch of the facial nucleus is innervated by both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corticonuclear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tracts.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It is joined by n.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intermedius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which contains two types of fibers:</a:t>
            </a:r>
          </a:p>
          <a:p>
            <a:pPr marL="1257300" lvl="3" indent="-342900"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Visceromotor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(lacrimal gland, submandibular and sublingual)</a:t>
            </a:r>
          </a:p>
          <a:p>
            <a:pPr marL="1257300" lvl="3" indent="-342900"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Viscerosensitive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(gustatory sensation from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fungiform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papillae)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n.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intermedius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leaves the brain stem as a separate nerve and through the pontocerebellar angle, but follows n.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facialis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to the internal auditory canal.</a:t>
            </a:r>
            <a:endParaRPr lang="sr-Cyrl-R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8313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567267" y="1219195"/>
            <a:ext cx="10515600" cy="5554137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Hereditary primary osteodystrophy of the bony labyrinth with stapes fixation causing progressive 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primarily conductive hearing loss. 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sr-Latn-RS" dirty="0">
                <a:latin typeface="Palatino Linotype" pitchFamily="18" charset="0"/>
                <a:cs typeface="Times New Roman" pitchFamily="18" charset="0"/>
              </a:rPr>
              <a:t>Otosclerosis is a disease of middle and inner ear. 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Epidemiology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It is more common in </a:t>
            </a:r>
            <a:r>
              <a:rPr lang="en-US" sz="2200" dirty="0" err="1">
                <a:latin typeface="Palatino Linotype" pitchFamily="18" charset="0"/>
                <a:cs typeface="Times New Roman" pitchFamily="18" charset="0"/>
              </a:rPr>
              <a:t>caucasians</a:t>
            </a:r>
            <a:endParaRPr lang="en-US" sz="22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Prevalence is 0,3%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Two times more common in woman than in man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It can affect people between 16 and 50 years of age, in 10 % in </a:t>
            </a:r>
            <a:r>
              <a:rPr lang="en-US" sz="2200" dirty="0" err="1">
                <a:latin typeface="Palatino Linotype" pitchFamily="18" charset="0"/>
                <a:cs typeface="Times New Roman" pitchFamily="18" charset="0"/>
              </a:rPr>
              <a:t>perimenopause</a:t>
            </a:r>
            <a:endParaRPr lang="en-US" sz="22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If it appears later in life, progression is slower. 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200" dirty="0">
                <a:latin typeface="Palatino Linotype" pitchFamily="18" charset="0"/>
                <a:cs typeface="Times New Roman" pitchFamily="18" charset="0"/>
              </a:rPr>
              <a:t>Juvenile forms have a faster progression and lead to severe hearing damage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10244" name="Picture 2" descr="Gray9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2534" y="2665941"/>
            <a:ext cx="27940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715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>
          <a:xfrm>
            <a:off x="584200" y="1004357"/>
            <a:ext cx="10515600" cy="5853643"/>
          </a:xfrm>
        </p:spPr>
        <p:txBody>
          <a:bodyPr>
            <a:normAutofit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Etiology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Unknown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It is inherited in an autosomal dominant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manner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Patogenesis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As a result of dystrophy of the bony labyrinth, some parts of which are altered due to a process that includes at the same time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osteolysis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with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hypervascularization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most common localization is at the front part of the oval window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Intraoperatively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the stapes is fixed with a thickened basal plate due to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osteosclerotic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foci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Cochlear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otosclerosis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is rare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pic>
        <p:nvPicPr>
          <p:cNvPr id="6" name="Picture 6" descr="Ð ÐµÐ·ÑÐ»ÑÐ°Ñ ÑÐ»Ð¸ÐºÐ° Ð·Ð° otoskleroza u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5801" y="104767"/>
            <a:ext cx="3639056" cy="306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4044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1024" y="1101724"/>
            <a:ext cx="11001375" cy="5318125"/>
          </a:xfrm>
        </p:spPr>
        <p:txBody>
          <a:bodyPr>
            <a:normAutofit fontScale="92500"/>
          </a:bodyPr>
          <a:lstStyle/>
          <a:p>
            <a:pPr marL="228600" lvl="1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Young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women come for examination due to impaired hearing and tinnitus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Hearing loss is usually bilateral, but at the beginning of the disease it is more pronounced on one side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Unilateral in 30% of cases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At the beginning of the disease, some patients hear better in a noisy environment (Willis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paracusis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).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occurrence of mixed hearing loss is a sign of involvement of the inner ear</a:t>
            </a: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Tinnitus is the patient's main 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complaint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Vertigo is rare</a:t>
            </a:r>
            <a:endParaRPr lang="x-none" sz="2400" dirty="0">
              <a:latin typeface="Palatino Linotype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2485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4" y="1219195"/>
            <a:ext cx="10982325" cy="5324479"/>
          </a:xfrm>
        </p:spPr>
        <p:txBody>
          <a:bodyPr>
            <a:normAutofit/>
          </a:bodyPr>
          <a:lstStyle/>
          <a:p>
            <a:pPr marL="228600" lvl="1">
              <a:lnSpc>
                <a:spcPct val="13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Otomicroscopic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finding: no pathological changes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Schwartz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 sign: rarely visible</a:t>
            </a:r>
            <a:endParaRPr lang="x-none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Tunning fork tests</a:t>
            </a:r>
            <a:r>
              <a:rPr lang="x-none" sz="2400">
                <a:latin typeface="Palatino Linotype" pitchFamily="18" charset="0"/>
                <a:cs typeface="Times New Roman" pitchFamily="18" charset="0"/>
              </a:rPr>
              <a:t>: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 reduction of aerotympanal sound transmition in comparison to craniotympanal transmition</a:t>
            </a:r>
            <a:r>
              <a:rPr lang="x-none" sz="2400">
                <a:latin typeface="Palatino Linotype" pitchFamily="18" charset="0"/>
                <a:cs typeface="Times New Roman" pitchFamily="18" charset="0"/>
              </a:rPr>
              <a:t>.</a:t>
            </a:r>
            <a:endParaRPr lang="x-none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Audiometry: symertical bilateral conductive hearing loss. </a:t>
            </a:r>
            <a:endParaRPr lang="x-none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Mixed or sensorineural hearing loss in cases of inner ear affection. </a:t>
            </a:r>
            <a:endParaRPr lang="x-none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Impendancmetry: As curve, acoustic reflex can not be provoked.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CT scan to exclude other causes of hearing loss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x-non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235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91763" y="1094796"/>
            <a:ext cx="10981112" cy="5191703"/>
          </a:xfrm>
        </p:spPr>
        <p:txBody>
          <a:bodyPr/>
          <a:lstStyle/>
          <a:p>
            <a:pPr marL="228600" lvl="1">
              <a:lnSpc>
                <a:spcPct val="13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Surgical 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Surgical intervention does not stop the processes but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but improves hearing and thus the quality of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life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Stapedectomy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: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when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 part of the fixed stapes is removed, which is replaced by a prosthesis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Stapedotomy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when an opening is made on the basal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plate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 (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0,4-0,6 mm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)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797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>
          <a:xfrm>
            <a:off x="600075" y="1054100"/>
            <a:ext cx="10515600" cy="4351338"/>
          </a:xfrm>
        </p:spPr>
        <p:txBody>
          <a:bodyPr/>
          <a:lstStyle/>
          <a:p>
            <a:pPr marL="228600" lvl="1">
              <a:lnSpc>
                <a:spcPct val="13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sr-Latn-RS" dirty="0">
                <a:latin typeface="Palatino Linotype" pitchFamily="18" charset="0"/>
                <a:cs typeface="Times New Roman" pitchFamily="18" charset="0"/>
              </a:rPr>
              <a:t>R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etransmission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of the sound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is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established</a:t>
            </a:r>
          </a:p>
          <a:p>
            <a:pPr marL="228600" lvl="1">
              <a:lnSpc>
                <a:spcPct val="13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sr-Latn-RS" dirty="0">
                <a:latin typeface="Palatino Linotype" pitchFamily="18" charset="0"/>
                <a:cs typeface="Times New Roman" pitchFamily="18" charset="0"/>
              </a:rPr>
              <a:t>Surgery gives favorable results in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95% 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of the cases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3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In the case when 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patients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does not want to have surgery or there is a contraindication, a hearing aid 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the only alternative treatment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otosklero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3262" y="3400425"/>
            <a:ext cx="5705475" cy="3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161921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Otosclerosis</a:t>
            </a:r>
            <a:endParaRPr lang="en-US" sz="35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062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4200" y="1622426"/>
            <a:ext cx="10515600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 err="1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Intrameatal</a:t>
            </a:r>
            <a:endParaRPr lang="en-US" b="1" dirty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Together with the VIII cranial nerve, it passes through the internal auditory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canal</a:t>
            </a:r>
          </a:p>
          <a:p>
            <a:pPr marL="800100" lvl="2" indent="-342900">
              <a:spcBef>
                <a:spcPts val="1000"/>
              </a:spcBef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Labyrinth segment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It forms the first knee of the ganglion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geniculi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separates from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n.petrosus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major</a:t>
            </a:r>
          </a:p>
          <a:p>
            <a:pPr marL="800100" lvl="2" indent="-342900">
              <a:spcBef>
                <a:spcPts val="1000"/>
              </a:spcBef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Tympanic segment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4864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8066" y="1554692"/>
            <a:ext cx="10938934" cy="4922308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Mastoid segment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Makes the second knee and the fibers for the chorda tympani are separated (through the middle ear and further to the sensory gustatory fibers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800100" lvl="2" indent="-342900">
              <a:spcBef>
                <a:spcPts val="1000"/>
              </a:spcBef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 err="1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Extracranial</a:t>
            </a: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 segment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After exiting the mastoid canal, it enters the parotid gland and gives off two final trunks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lower branch of the ramus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marginalis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which participates in the mimicry of a smile, is important for facial musculature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Only this branch has no anastomoses with neighboring branches, which is important in nerve regeneration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368694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fp20071001p997-f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2" y="1947334"/>
            <a:ext cx="8409919" cy="440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170503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Function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Innervation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 facial musculature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Secretory and sensitive function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Causes of paralysis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: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Idiopathic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Trauma,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ear infection,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tumor origin at the level of the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brain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stem, pars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petrosa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of the temporal bone or parotid gland,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viral infections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Other less common causes: neurological (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Gullian-Barre's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), sarcoidosis, infectious mononucleosis, Lyme disease</a:t>
            </a:r>
            <a:endParaRPr lang="sr-Cyrl-R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318093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DEGREE OF NEURONAL DAMAGE TO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: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NEUROPRAXIA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(FUNCTIONAL INTERRUPTION IN THE MYELIN SHEETS)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AXONOTMESSIS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(FUNCTIONAL INTERRUPTION IN MYELIN SHEETS AND AXONS)</a:t>
            </a:r>
          </a:p>
          <a:p>
            <a:pPr marL="800100" lvl="2" indent="-342900">
              <a:spcBef>
                <a:spcPts val="1000"/>
              </a:spcBef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NEUROTMESIS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(COMPLETE FUNCTIONAL INTERRUPTION OF THE NERVE WITH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Wallerian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DEGENERATION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THE DISTAL PART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27529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1" y="1303867"/>
            <a:ext cx="11015132" cy="5469466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Medical </a:t>
            </a: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history: ear diseases, injuries, neurological diseases, infectious diseases, tick bites, sarcoidosis, autoimmune diseases...</a:t>
            </a:r>
          </a:p>
          <a:p>
            <a:pPr marL="800100" lvl="2" indent="-342900">
              <a:lnSpc>
                <a:spcPct val="110000"/>
              </a:lnSpc>
              <a:spcBef>
                <a:spcPts val="1000"/>
              </a:spcBef>
            </a:pPr>
            <a:r>
              <a:rPr lang="en-US" sz="2600" dirty="0">
                <a:latin typeface="Palatino Linotype" pitchFamily="18" charset="0"/>
                <a:cs typeface="Times New Roman" pitchFamily="18" charset="0"/>
              </a:rPr>
              <a:t>Clinical examination:</a:t>
            </a:r>
          </a:p>
          <a:p>
            <a:pPr marL="1257300" lvl="3" indent="-342900">
              <a:lnSpc>
                <a:spcPct val="110000"/>
              </a:lnSpc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ENT examination (hearing and vestibular functions)</a:t>
            </a:r>
          </a:p>
          <a:p>
            <a:pPr marL="1257300" lvl="3" indent="-342900">
              <a:lnSpc>
                <a:spcPct val="110000"/>
              </a:lnSpc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Examination by a neurologist,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internal medicine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physicians, infectious disease specialist, ophthalmologist (to prevent corneal damage), laboratory tests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(glycaemia)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1257300" lvl="3" indent="-342900">
              <a:lnSpc>
                <a:spcPct val="110000"/>
              </a:lnSpc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X-ray native image of pyramids according to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Stenvers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skull base according to Town or, if necessary, CT of the temporal bone and pontocerebellar angle.</a:t>
            </a:r>
          </a:p>
          <a:p>
            <a:pPr marL="1257300" lvl="3" indent="-342900">
              <a:lnSpc>
                <a:spcPct val="110000"/>
              </a:lnSpc>
              <a:spcBef>
                <a:spcPts val="1000"/>
              </a:spcBef>
              <a:buFont typeface="Courier New" pitchFamily="49" charset="0"/>
              <a:buChar char="o"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ECHO examination of the parotid region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Peripheral paresis and paralysis of the facial nerve</a:t>
            </a:r>
          </a:p>
        </p:txBody>
      </p:sp>
    </p:spTree>
    <p:extLst>
      <p:ext uri="{BB962C8B-B14F-4D97-AF65-F5344CB8AC3E}">
        <p14:creationId xmlns:p14="http://schemas.microsoft.com/office/powerpoint/2010/main" val="30421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</TotalTime>
  <Words>1966</Words>
  <Application>Microsoft Office PowerPoint</Application>
  <PresentationFormat>Custom</PresentationFormat>
  <Paragraphs>244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Запаљенски процеси ушне шкољке и спољашњег слушног ходника</dc:title>
  <dc:creator>Bjelic</dc:creator>
  <cp:lastModifiedBy>Nani</cp:lastModifiedBy>
  <cp:revision>83</cp:revision>
  <dcterms:created xsi:type="dcterms:W3CDTF">2021-02-15T20:01:09Z</dcterms:created>
  <dcterms:modified xsi:type="dcterms:W3CDTF">2026-03-04T11:50:01Z</dcterms:modified>
</cp:coreProperties>
</file>